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0654B-3CA9-404B-B822-0E3B4429668D}" type="datetimeFigureOut">
              <a:rPr lang="en-US" smtClean="0"/>
              <a:t>7/12/2010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EFB73-753E-4583-8E96-08B959E2D2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EFB73-753E-4583-8E96-08B959E2D2D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EFB73-753E-4583-8E96-08B959E2D2D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EFB73-753E-4583-8E96-08B959E2D2D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EFB73-753E-4583-8E96-08B959E2D2D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989-C380-BF4F-9913-C0D7EDBD87E5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DCE7F3-CD2A-5B42-B56C-14B7DDEF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989-C380-BF4F-9913-C0D7EDBD87E5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7F3-CD2A-5B42-B56C-14B7DDEF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989-C380-BF4F-9913-C0D7EDBD87E5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7F3-CD2A-5B42-B56C-14B7DDEF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989-C380-BF4F-9913-C0D7EDBD87E5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DCE7F3-CD2A-5B42-B56C-14B7DDEF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989-C380-BF4F-9913-C0D7EDBD87E5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7F3-CD2A-5B42-B56C-14B7DDEF76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989-C380-BF4F-9913-C0D7EDBD87E5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7F3-CD2A-5B42-B56C-14B7DDEF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989-C380-BF4F-9913-C0D7EDBD87E5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4DCE7F3-CD2A-5B42-B56C-14B7DDEF76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989-C380-BF4F-9913-C0D7EDBD87E5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7F3-CD2A-5B42-B56C-14B7DDEF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989-C380-BF4F-9913-C0D7EDBD87E5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7F3-CD2A-5B42-B56C-14B7DDEF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989-C380-BF4F-9913-C0D7EDBD87E5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7F3-CD2A-5B42-B56C-14B7DDEF7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2989-C380-BF4F-9913-C0D7EDBD87E5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E7F3-CD2A-5B42-B56C-14B7DDEF76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772989-C380-BF4F-9913-C0D7EDBD87E5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DCE7F3-CD2A-5B42-B56C-14B7DDEF76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663824"/>
            <a:ext cx="8458200" cy="1965549"/>
          </a:xfrm>
        </p:spPr>
        <p:txBody>
          <a:bodyPr>
            <a:noAutofit/>
          </a:bodyPr>
          <a:lstStyle/>
          <a:p>
            <a:r>
              <a:rPr lang="en-US" sz="4000" i="1" dirty="0" smtClean="0"/>
              <a:t>Mental Models for Sustainability</a:t>
            </a:r>
            <a:r>
              <a:rPr lang="en-US" sz="4000" dirty="0" smtClean="0"/>
              <a:t>: Versatility of Thinking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973212"/>
            <a:ext cx="8458200" cy="914400"/>
          </a:xfrm>
        </p:spPr>
        <p:txBody>
          <a:bodyPr/>
          <a:lstStyle/>
          <a:p>
            <a:pPr algn="r"/>
            <a:r>
              <a:rPr lang="en-US" dirty="0" smtClean="0"/>
              <a:t>CREATED BY JOHN ADAMS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053"/>
            <a:ext cx="8686800" cy="1376109"/>
          </a:xfrm>
        </p:spPr>
        <p:txBody>
          <a:bodyPr>
            <a:normAutofit fontScale="90000"/>
          </a:bodyPr>
          <a:lstStyle/>
          <a:p>
            <a:r>
              <a:rPr lang="en-US" sz="3111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Objectives: </a:t>
            </a:r>
            <a:r>
              <a:rPr lang="en-US" sz="311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Upon completion of this activity, YOU will/will be able to: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8812"/>
            <a:ext cx="9144000" cy="5303838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027" dirty="0" smtClean="0"/>
              <a:t>Describe the influence of prevailing mental models (both individually and collectively) on decision making and action taking as related to promoting more sustainable practices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27" dirty="0" smtClean="0"/>
              <a:t>Describe your own and your team members’ usual thinking patterns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27" dirty="0" smtClean="0"/>
              <a:t>Describe how mental models and present degrees of versatility of thinking have affected your recent and the team’s (class’s) recent decisions and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27" dirty="0" smtClean="0"/>
              <a:t>Develop  plans for promoting both individual and team (class) versatility of thinking 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825" y="237404"/>
            <a:ext cx="876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Models @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Work: 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Dimensions of a Sustainable Consciousness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9528" y="1436294"/>
          <a:ext cx="8284944" cy="47362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119"/>
                <a:gridCol w="3086081"/>
                <a:gridCol w="2684744"/>
              </a:tblGrid>
              <a:tr h="1457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/>
                        <a:t>Short Term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Focus on deadlines, Immediate priorities, Sense of urgency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_________________________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Time Orientation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/>
                        <a:t>Long Term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Focus on future, Potentials, Opportunities &amp; predictions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1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/>
                        <a:t>Reactive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Immediate “correction”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Prevailing rules and Procedures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_________________________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Focus of Responsiveness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/>
                        <a:t>Creative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Taking initiative,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New Approaches,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Envisioning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7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/>
                        <a:t>Local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Focus on self or immediate group, Parochial, Win/Lose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_________________________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Focus of Attention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/>
                        <a:t>Global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Whole organization, Inclusive, Ecumenical, Larger community 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29528" y="1768658"/>
          <a:ext cx="8284944" cy="48299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6553"/>
                <a:gridCol w="2789343"/>
                <a:gridCol w="2839048"/>
              </a:tblGrid>
              <a:tr h="1457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+mn-lt"/>
                          <a:ea typeface="Times New Roman"/>
                          <a:cs typeface="Times New Roman"/>
                        </a:rPr>
                        <a:t>Either / Or</a:t>
                      </a:r>
                      <a:endParaRPr lang="en-US" sz="1800" u="sng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Separation,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Break into parts,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Specialization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en-US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Prevailing Logic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+mn-lt"/>
                          <a:ea typeface="Times New Roman"/>
                          <a:cs typeface="Times New Roman"/>
                        </a:rPr>
                        <a:t>Both / And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Systems,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Holistic,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Interrelationships</a:t>
                      </a:r>
                    </a:p>
                  </a:txBody>
                  <a:tcPr marL="68580" marR="68580" marT="0" marB="0"/>
                </a:tc>
              </a:tr>
              <a:tr h="1821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+mn-lt"/>
                          <a:ea typeface="Times New Roman"/>
                          <a:cs typeface="Times New Roman"/>
                        </a:rPr>
                        <a:t>Blaming / Accountability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Clear assignments, Self protection, It’s not my fault, (Don’t get caught)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en-US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Problem Consideration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+mn-lt"/>
                          <a:ea typeface="Times New Roman"/>
                          <a:cs typeface="Times New Roman"/>
                        </a:rPr>
                        <a:t>Learning</a:t>
                      </a:r>
                      <a:endParaRPr lang="en-US" sz="1800" u="sng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Understanding,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Seek meaning,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Integrity</a:t>
                      </a:r>
                    </a:p>
                  </a:txBody>
                  <a:tcPr marL="68580" marR="68580" marT="0" marB="0"/>
                </a:tc>
              </a:tr>
              <a:tr h="14572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u="sng" dirty="0">
                          <a:latin typeface="+mn-lt"/>
                          <a:ea typeface="Times New Roman"/>
                          <a:cs typeface="Times New Roman"/>
                        </a:rPr>
                        <a:t>Doing/Having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Materialism, Greed, Cost effectiveness, Financial performance, Quantitative growth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latin typeface="+mn-lt"/>
                          <a:ea typeface="Times New Roman"/>
                          <a:cs typeface="Times New Roman"/>
                        </a:rPr>
                        <a:t>_______________________</a:t>
                      </a:r>
                      <a:endParaRPr lang="en-US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Life Orientation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+mn-lt"/>
                          <a:ea typeface="Times New Roman"/>
                          <a:cs typeface="Times New Roman"/>
                        </a:rPr>
                        <a:t>Being</a:t>
                      </a:r>
                      <a:endParaRPr lang="en-US" sz="1800" u="sng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Having enough, Self-realization, “greater good,” Intangibles valued, Qualitative growth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29528" y="367976"/>
            <a:ext cx="8284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Models @ Work: 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Dimensions of a Sustainable Consciousness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36</TotalTime>
  <Words>281</Words>
  <Application>Microsoft Office PowerPoint</Application>
  <PresentationFormat>On-screen Show (4:3)</PresentationFormat>
  <Paragraphs>72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Mental Models for Sustainability: Versatility of Thinking </vt:lpstr>
      <vt:lpstr>Objectives: Upon completion of this activity, YOU will/will be able to: </vt:lpstr>
      <vt:lpstr>Slide 3</vt:lpstr>
      <vt:lpstr>Slide 4</vt:lpstr>
    </vt:vector>
  </TitlesOfParts>
  <Company>jadams2212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Models for Sustainability: Versatility of Thinking </dc:title>
  <dc:creator>John Adams</dc:creator>
  <cp:lastModifiedBy>Catherine Mercer Bing</cp:lastModifiedBy>
  <cp:revision>2</cp:revision>
  <dcterms:created xsi:type="dcterms:W3CDTF">2010-07-09T22:11:03Z</dcterms:created>
  <dcterms:modified xsi:type="dcterms:W3CDTF">2010-07-12T13:54:43Z</dcterms:modified>
</cp:coreProperties>
</file>